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6.jpg" ContentType="image/jpeg"/>
  <Override PartName="/ppt/media/image7.jpg" ContentType="image/jpeg"/>
  <Override PartName="/ppt/notesSlides/notesSlide2.xml" ContentType="application/vnd.openxmlformats-officedocument.presentationml.notesSlide+xml"/>
  <Override PartName="/ppt/media/image9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611" r:id="rId9"/>
    <p:sldId id="266" r:id="rId10"/>
    <p:sldId id="612" r:id="rId11"/>
    <p:sldId id="614" r:id="rId12"/>
    <p:sldId id="269" r:id="rId1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 Dutt" userId="42b45883b9ef0304" providerId="LiveId" clId="{E5C56836-AA54-4A45-9E3D-A5E90B01FD5C}"/>
    <pc:docChg chg="modSld">
      <pc:chgData name="Priya Dutt" userId="42b45883b9ef0304" providerId="LiveId" clId="{E5C56836-AA54-4A45-9E3D-A5E90B01FD5C}" dt="2023-05-07T11:30:32.391" v="79" actId="2711"/>
      <pc:docMkLst>
        <pc:docMk/>
      </pc:docMkLst>
      <pc:sldChg chg="modSp mod">
        <pc:chgData name="Priya Dutt" userId="42b45883b9ef0304" providerId="LiveId" clId="{E5C56836-AA54-4A45-9E3D-A5E90B01FD5C}" dt="2023-05-07T11:28:03.407" v="17" actId="20577"/>
        <pc:sldMkLst>
          <pc:docMk/>
          <pc:sldMk cId="0" sldId="256"/>
        </pc:sldMkLst>
        <pc:spChg chg="mod">
          <ac:chgData name="Priya Dutt" userId="42b45883b9ef0304" providerId="LiveId" clId="{E5C56836-AA54-4A45-9E3D-A5E90B01FD5C}" dt="2023-05-07T11:27:42.416" v="7" actId="122"/>
          <ac:spMkLst>
            <pc:docMk/>
            <pc:sldMk cId="0" sldId="256"/>
            <ac:spMk id="5" creationId="{00000000-0000-0000-0000-000000000000}"/>
          </ac:spMkLst>
        </pc:spChg>
        <pc:spChg chg="mod">
          <ac:chgData name="Priya Dutt" userId="42b45883b9ef0304" providerId="LiveId" clId="{E5C56836-AA54-4A45-9E3D-A5E90B01FD5C}" dt="2023-05-07T11:27:54.195" v="10" actId="1076"/>
          <ac:spMkLst>
            <pc:docMk/>
            <pc:sldMk cId="0" sldId="256"/>
            <ac:spMk id="6" creationId="{00000000-0000-0000-0000-000000000000}"/>
          </ac:spMkLst>
        </pc:spChg>
        <pc:spChg chg="mod">
          <ac:chgData name="Priya Dutt" userId="42b45883b9ef0304" providerId="LiveId" clId="{E5C56836-AA54-4A45-9E3D-A5E90B01FD5C}" dt="2023-05-07T11:27:55.550" v="11" actId="20577"/>
          <ac:spMkLst>
            <pc:docMk/>
            <pc:sldMk cId="0" sldId="256"/>
            <ac:spMk id="7" creationId="{00000000-0000-0000-0000-000000000000}"/>
          </ac:spMkLst>
        </pc:spChg>
        <pc:spChg chg="mod">
          <ac:chgData name="Priya Dutt" userId="42b45883b9ef0304" providerId="LiveId" clId="{E5C56836-AA54-4A45-9E3D-A5E90B01FD5C}" dt="2023-05-07T11:28:03.407" v="17" actId="20577"/>
          <ac:spMkLst>
            <pc:docMk/>
            <pc:sldMk cId="0" sldId="256"/>
            <ac:spMk id="9" creationId="{00000000-0000-0000-0000-000000000000}"/>
          </ac:spMkLst>
        </pc:spChg>
      </pc:sldChg>
      <pc:sldChg chg="modSp mod">
        <pc:chgData name="Priya Dutt" userId="42b45883b9ef0304" providerId="LiveId" clId="{E5C56836-AA54-4A45-9E3D-A5E90B01FD5C}" dt="2023-05-07T11:28:43.155" v="30" actId="5793"/>
        <pc:sldMkLst>
          <pc:docMk/>
          <pc:sldMk cId="0" sldId="258"/>
        </pc:sldMkLst>
        <pc:spChg chg="mod">
          <ac:chgData name="Priya Dutt" userId="42b45883b9ef0304" providerId="LiveId" clId="{E5C56836-AA54-4A45-9E3D-A5E90B01FD5C}" dt="2023-05-07T11:28:23.445" v="19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Priya Dutt" userId="42b45883b9ef0304" providerId="LiveId" clId="{E5C56836-AA54-4A45-9E3D-A5E90B01FD5C}" dt="2023-05-07T11:28:43.155" v="30" actId="5793"/>
          <ac:spMkLst>
            <pc:docMk/>
            <pc:sldMk cId="0" sldId="258"/>
            <ac:spMk id="3" creationId="{00000000-0000-0000-0000-000000000000}"/>
          </ac:spMkLst>
        </pc:spChg>
      </pc:sldChg>
      <pc:sldChg chg="modSp mod">
        <pc:chgData name="Priya Dutt" userId="42b45883b9ef0304" providerId="LiveId" clId="{E5C56836-AA54-4A45-9E3D-A5E90B01FD5C}" dt="2023-05-07T11:30:32.391" v="79" actId="2711"/>
        <pc:sldMkLst>
          <pc:docMk/>
          <pc:sldMk cId="0" sldId="266"/>
        </pc:sldMkLst>
        <pc:spChg chg="mod">
          <ac:chgData name="Priya Dutt" userId="42b45883b9ef0304" providerId="LiveId" clId="{E5C56836-AA54-4A45-9E3D-A5E90B01FD5C}" dt="2023-05-07T11:30:03.906" v="75" actId="1076"/>
          <ac:spMkLst>
            <pc:docMk/>
            <pc:sldMk cId="0" sldId="266"/>
            <ac:spMk id="6" creationId="{163D73BE-CC87-0A05-8B7E-F087D3EDBF3C}"/>
          </ac:spMkLst>
        </pc:spChg>
        <pc:spChg chg="mod">
          <ac:chgData name="Priya Dutt" userId="42b45883b9ef0304" providerId="LiveId" clId="{E5C56836-AA54-4A45-9E3D-A5E90B01FD5C}" dt="2023-05-07T11:30:32.391" v="79" actId="2711"/>
          <ac:spMkLst>
            <pc:docMk/>
            <pc:sldMk cId="0" sldId="266"/>
            <ac:spMk id="8" creationId="{65EA00E7-5809-E39F-3EA9-94369680819D}"/>
          </ac:spMkLst>
        </pc:spChg>
        <pc:graphicFrameChg chg="mod">
          <ac:chgData name="Priya Dutt" userId="42b45883b9ef0304" providerId="LiveId" clId="{E5C56836-AA54-4A45-9E3D-A5E90B01FD5C}" dt="2023-05-07T11:30:00.912" v="74" actId="1076"/>
          <ac:graphicFrameMkLst>
            <pc:docMk/>
            <pc:sldMk cId="0" sldId="266"/>
            <ac:graphicFrameMk id="12" creationId="{57CA0C64-7DF5-34F8-9ABB-51C1CAFA2701}"/>
          </ac:graphicFrameMkLst>
        </pc:graphicFrameChg>
      </pc:sldChg>
      <pc:sldChg chg="modSp mod">
        <pc:chgData name="Priya Dutt" userId="42b45883b9ef0304" providerId="LiveId" clId="{E5C56836-AA54-4A45-9E3D-A5E90B01FD5C}" dt="2023-05-07T11:28:58.611" v="31" actId="113"/>
        <pc:sldMkLst>
          <pc:docMk/>
          <pc:sldMk cId="3589365095" sldId="614"/>
        </pc:sldMkLst>
        <pc:spChg chg="mod">
          <ac:chgData name="Priya Dutt" userId="42b45883b9ef0304" providerId="LiveId" clId="{E5C56836-AA54-4A45-9E3D-A5E90B01FD5C}" dt="2023-05-07T11:28:58.611" v="31" actId="113"/>
          <ac:spMkLst>
            <pc:docMk/>
            <pc:sldMk cId="3589365095" sldId="614"/>
            <ac:spMk id="2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E101CF-EFDD-4070-8151-FF73FF16915F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2100F1F-6461-4C20-905B-4304E69039EC}">
      <dgm:prSet phldrT="[Text]"/>
      <dgm:spPr/>
      <dgm:t>
        <a:bodyPr/>
        <a:lstStyle/>
        <a:p>
          <a:r>
            <a:rPr lang="en-GB" dirty="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The consumer can't find the item or its out of stock </a:t>
          </a:r>
          <a:endParaRPr lang="en-IN" dirty="0"/>
        </a:p>
      </dgm:t>
    </dgm:pt>
    <dgm:pt modelId="{E3FCCDA5-1D5C-4468-9E12-FF8AF2D0FCE8}" type="parTrans" cxnId="{29407176-3C74-41FF-9C98-A192EFDC3CB4}">
      <dgm:prSet/>
      <dgm:spPr/>
      <dgm:t>
        <a:bodyPr/>
        <a:lstStyle/>
        <a:p>
          <a:endParaRPr lang="en-IN"/>
        </a:p>
      </dgm:t>
    </dgm:pt>
    <dgm:pt modelId="{B0AFF8BF-CE2D-4D94-BAFD-9CBAE2E5AE4C}" type="sibTrans" cxnId="{29407176-3C74-41FF-9C98-A192EFDC3CB4}">
      <dgm:prSet/>
      <dgm:spPr/>
      <dgm:t>
        <a:bodyPr/>
        <a:lstStyle/>
        <a:p>
          <a:endParaRPr lang="en-IN"/>
        </a:p>
      </dgm:t>
    </dgm:pt>
    <dgm:pt modelId="{D299C357-66FA-4D95-9822-9B314FA37CA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dirty="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they won't be interested in going back and will instead choose another store. </a:t>
          </a:r>
          <a:endParaRPr lang="en-IN" dirty="0"/>
        </a:p>
      </dgm:t>
    </dgm:pt>
    <dgm:pt modelId="{7E7BC114-EA36-46FB-A978-FE8958164C57}" type="parTrans" cxnId="{BA6D19CA-2B36-49FB-A730-868F8D9AC8BA}">
      <dgm:prSet/>
      <dgm:spPr/>
      <dgm:t>
        <a:bodyPr/>
        <a:lstStyle/>
        <a:p>
          <a:endParaRPr lang="en-IN"/>
        </a:p>
      </dgm:t>
    </dgm:pt>
    <dgm:pt modelId="{8975B1C1-603C-4BD0-83D9-15AEE41FD6A6}" type="sibTrans" cxnId="{BA6D19CA-2B36-49FB-A730-868F8D9AC8BA}">
      <dgm:prSet/>
      <dgm:spPr/>
      <dgm:t>
        <a:bodyPr/>
        <a:lstStyle/>
        <a:p>
          <a:endParaRPr lang="en-IN"/>
        </a:p>
      </dgm:t>
    </dgm:pt>
    <dgm:pt modelId="{2C70D10E-EE9A-483F-AA7F-73451A3D8693}">
      <dgm:prSet phldrT="[Text]"/>
      <dgm:spPr/>
      <dgm:t>
        <a:bodyPr/>
        <a:lstStyle/>
        <a:p>
          <a:r>
            <a:rPr lang="en-GB" dirty="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This has an effect on the current sales and future demand of the stores</a:t>
          </a:r>
          <a:endParaRPr lang="en-IN" dirty="0"/>
        </a:p>
      </dgm:t>
    </dgm:pt>
    <dgm:pt modelId="{02A6932E-D01D-4F58-A8B4-FE4BFD243E42}" type="parTrans" cxnId="{73E25EB2-A5A1-45AA-A96D-CA29B7A9E354}">
      <dgm:prSet/>
      <dgm:spPr/>
      <dgm:t>
        <a:bodyPr/>
        <a:lstStyle/>
        <a:p>
          <a:endParaRPr lang="en-IN"/>
        </a:p>
      </dgm:t>
    </dgm:pt>
    <dgm:pt modelId="{5FA74F47-C2AD-4497-BD08-98DB058C870F}" type="sibTrans" cxnId="{73E25EB2-A5A1-45AA-A96D-CA29B7A9E354}">
      <dgm:prSet/>
      <dgm:spPr/>
      <dgm:t>
        <a:bodyPr/>
        <a:lstStyle/>
        <a:p>
          <a:endParaRPr lang="en-IN"/>
        </a:p>
      </dgm:t>
    </dgm:pt>
    <dgm:pt modelId="{8C30E68C-4B6A-4FD0-A5D3-DA56F766EBFC}" type="pres">
      <dgm:prSet presAssocID="{31E101CF-EFDD-4070-8151-FF73FF16915F}" presName="CompostProcess" presStyleCnt="0">
        <dgm:presLayoutVars>
          <dgm:dir/>
          <dgm:resizeHandles val="exact"/>
        </dgm:presLayoutVars>
      </dgm:prSet>
      <dgm:spPr/>
    </dgm:pt>
    <dgm:pt modelId="{F36A0453-042A-4497-9774-082457D874CC}" type="pres">
      <dgm:prSet presAssocID="{31E101CF-EFDD-4070-8151-FF73FF16915F}" presName="arrow" presStyleLbl="bgShp" presStyleIdx="0" presStyleCnt="1" custLinFactNeighborX="-2206" custLinFactNeighborY="-5455"/>
      <dgm:spPr/>
    </dgm:pt>
    <dgm:pt modelId="{11997524-0F5D-4FF0-910F-309F6593A34E}" type="pres">
      <dgm:prSet presAssocID="{31E101CF-EFDD-4070-8151-FF73FF16915F}" presName="linearProcess" presStyleCnt="0"/>
      <dgm:spPr/>
    </dgm:pt>
    <dgm:pt modelId="{5F28DFA4-44CA-480B-A57F-8B3FB0E03380}" type="pres">
      <dgm:prSet presAssocID="{D2100F1F-6461-4C20-905B-4304E69039EC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E36862-E4AB-42CE-AD9D-368D67BA4265}" type="pres">
      <dgm:prSet presAssocID="{B0AFF8BF-CE2D-4D94-BAFD-9CBAE2E5AE4C}" presName="sibTrans" presStyleCnt="0"/>
      <dgm:spPr/>
    </dgm:pt>
    <dgm:pt modelId="{BA1861BD-9E55-4DD1-BCB6-CB04DE6B0F15}" type="pres">
      <dgm:prSet presAssocID="{D299C357-66FA-4D95-9822-9B314FA37CAB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FB00C-3D3C-4648-AED6-EC5D0DA8AC7C}" type="pres">
      <dgm:prSet presAssocID="{8975B1C1-603C-4BD0-83D9-15AEE41FD6A6}" presName="sibTrans" presStyleCnt="0"/>
      <dgm:spPr/>
    </dgm:pt>
    <dgm:pt modelId="{D36CC597-3A41-49DD-B510-1D177E703F7F}" type="pres">
      <dgm:prSet presAssocID="{2C70D10E-EE9A-483F-AA7F-73451A3D8693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407176-3C74-41FF-9C98-A192EFDC3CB4}" srcId="{31E101CF-EFDD-4070-8151-FF73FF16915F}" destId="{D2100F1F-6461-4C20-905B-4304E69039EC}" srcOrd="0" destOrd="0" parTransId="{E3FCCDA5-1D5C-4468-9E12-FF8AF2D0FCE8}" sibTransId="{B0AFF8BF-CE2D-4D94-BAFD-9CBAE2E5AE4C}"/>
    <dgm:cxn modelId="{73E25EB2-A5A1-45AA-A96D-CA29B7A9E354}" srcId="{31E101CF-EFDD-4070-8151-FF73FF16915F}" destId="{2C70D10E-EE9A-483F-AA7F-73451A3D8693}" srcOrd="2" destOrd="0" parTransId="{02A6932E-D01D-4F58-A8B4-FE4BFD243E42}" sibTransId="{5FA74F47-C2AD-4497-BD08-98DB058C870F}"/>
    <dgm:cxn modelId="{5C999903-76E8-473B-999B-1D9D59F256B8}" type="presOf" srcId="{2C70D10E-EE9A-483F-AA7F-73451A3D8693}" destId="{D36CC597-3A41-49DD-B510-1D177E703F7F}" srcOrd="0" destOrd="0" presId="urn:microsoft.com/office/officeart/2005/8/layout/hProcess9"/>
    <dgm:cxn modelId="{C222B52E-3F95-4994-B024-E0CCC15E14FC}" type="presOf" srcId="{D299C357-66FA-4D95-9822-9B314FA37CAB}" destId="{BA1861BD-9E55-4DD1-BCB6-CB04DE6B0F15}" srcOrd="0" destOrd="0" presId="urn:microsoft.com/office/officeart/2005/8/layout/hProcess9"/>
    <dgm:cxn modelId="{BF0FB8E5-25C9-496E-BCE4-8A88A4101F77}" type="presOf" srcId="{31E101CF-EFDD-4070-8151-FF73FF16915F}" destId="{8C30E68C-4B6A-4FD0-A5D3-DA56F766EBFC}" srcOrd="0" destOrd="0" presId="urn:microsoft.com/office/officeart/2005/8/layout/hProcess9"/>
    <dgm:cxn modelId="{BA6D19CA-2B36-49FB-A730-868F8D9AC8BA}" srcId="{31E101CF-EFDD-4070-8151-FF73FF16915F}" destId="{D299C357-66FA-4D95-9822-9B314FA37CAB}" srcOrd="1" destOrd="0" parTransId="{7E7BC114-EA36-46FB-A978-FE8958164C57}" sibTransId="{8975B1C1-603C-4BD0-83D9-15AEE41FD6A6}"/>
    <dgm:cxn modelId="{6C7F6440-918D-4A3E-9B3E-6A2F801A31B6}" type="presOf" srcId="{D2100F1F-6461-4C20-905B-4304E69039EC}" destId="{5F28DFA4-44CA-480B-A57F-8B3FB0E03380}" srcOrd="0" destOrd="0" presId="urn:microsoft.com/office/officeart/2005/8/layout/hProcess9"/>
    <dgm:cxn modelId="{E8E64F5E-25B0-48AA-B24E-8FD4ED399220}" type="presParOf" srcId="{8C30E68C-4B6A-4FD0-A5D3-DA56F766EBFC}" destId="{F36A0453-042A-4497-9774-082457D874CC}" srcOrd="0" destOrd="0" presId="urn:microsoft.com/office/officeart/2005/8/layout/hProcess9"/>
    <dgm:cxn modelId="{3C256F31-1896-4BC5-BE78-02F045A79504}" type="presParOf" srcId="{8C30E68C-4B6A-4FD0-A5D3-DA56F766EBFC}" destId="{11997524-0F5D-4FF0-910F-309F6593A34E}" srcOrd="1" destOrd="0" presId="urn:microsoft.com/office/officeart/2005/8/layout/hProcess9"/>
    <dgm:cxn modelId="{49FD0B64-8362-4B10-B30C-F45F22FAA68C}" type="presParOf" srcId="{11997524-0F5D-4FF0-910F-309F6593A34E}" destId="{5F28DFA4-44CA-480B-A57F-8B3FB0E03380}" srcOrd="0" destOrd="0" presId="urn:microsoft.com/office/officeart/2005/8/layout/hProcess9"/>
    <dgm:cxn modelId="{4BAD0B56-C4DF-4014-920F-EFD5C9A9D211}" type="presParOf" srcId="{11997524-0F5D-4FF0-910F-309F6593A34E}" destId="{F1E36862-E4AB-42CE-AD9D-368D67BA4265}" srcOrd="1" destOrd="0" presId="urn:microsoft.com/office/officeart/2005/8/layout/hProcess9"/>
    <dgm:cxn modelId="{8739D643-972B-4406-AD70-604FE54B1B24}" type="presParOf" srcId="{11997524-0F5D-4FF0-910F-309F6593A34E}" destId="{BA1861BD-9E55-4DD1-BCB6-CB04DE6B0F15}" srcOrd="2" destOrd="0" presId="urn:microsoft.com/office/officeart/2005/8/layout/hProcess9"/>
    <dgm:cxn modelId="{999AE3F2-E00C-4189-8A0A-02FB9BC7ACD2}" type="presParOf" srcId="{11997524-0F5D-4FF0-910F-309F6593A34E}" destId="{40CFB00C-3D3C-4648-AED6-EC5D0DA8AC7C}" srcOrd="3" destOrd="0" presId="urn:microsoft.com/office/officeart/2005/8/layout/hProcess9"/>
    <dgm:cxn modelId="{72635D20-3F5C-4999-89F5-0A0443A3F006}" type="presParOf" srcId="{11997524-0F5D-4FF0-910F-309F6593A34E}" destId="{D36CC597-3A41-49DD-B510-1D177E703F7F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A0453-042A-4497-9774-082457D874CC}">
      <dsp:nvSpPr>
        <dsp:cNvPr id="0" name=""/>
        <dsp:cNvSpPr/>
      </dsp:nvSpPr>
      <dsp:spPr>
        <a:xfrm>
          <a:off x="457191" y="0"/>
          <a:ext cx="6908800" cy="419100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28DFA4-44CA-480B-A57F-8B3FB0E03380}">
      <dsp:nvSpPr>
        <dsp:cNvPr id="0" name=""/>
        <dsp:cNvSpPr/>
      </dsp:nvSpPr>
      <dsp:spPr>
        <a:xfrm>
          <a:off x="275431" y="1257300"/>
          <a:ext cx="2438400" cy="1676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The consumer can't find the item or its out of stock </a:t>
          </a:r>
          <a:endParaRPr lang="en-IN" sz="2000" kern="1200" dirty="0"/>
        </a:p>
      </dsp:txBody>
      <dsp:txXfrm>
        <a:off x="357266" y="1339135"/>
        <a:ext cx="2274730" cy="1512730"/>
      </dsp:txXfrm>
    </dsp:sp>
    <dsp:sp modelId="{BA1861BD-9E55-4DD1-BCB6-CB04DE6B0F15}">
      <dsp:nvSpPr>
        <dsp:cNvPr id="0" name=""/>
        <dsp:cNvSpPr/>
      </dsp:nvSpPr>
      <dsp:spPr>
        <a:xfrm>
          <a:off x="2844799" y="1257300"/>
          <a:ext cx="2438400" cy="1676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GB" sz="2000" kern="1200" dirty="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they won't be interested in going back and will instead choose another store. </a:t>
          </a:r>
          <a:endParaRPr lang="en-IN" sz="2000" kern="1200" dirty="0"/>
        </a:p>
      </dsp:txBody>
      <dsp:txXfrm>
        <a:off x="2926634" y="1339135"/>
        <a:ext cx="2274730" cy="1512730"/>
      </dsp:txXfrm>
    </dsp:sp>
    <dsp:sp modelId="{D36CC597-3A41-49DD-B510-1D177E703F7F}">
      <dsp:nvSpPr>
        <dsp:cNvPr id="0" name=""/>
        <dsp:cNvSpPr/>
      </dsp:nvSpPr>
      <dsp:spPr>
        <a:xfrm>
          <a:off x="5414168" y="1257300"/>
          <a:ext cx="2438400" cy="1676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>
              <a:effectLst/>
              <a:latin typeface="Arial" panose="020B0604020202020204" pitchFamily="34" charset="0"/>
              <a:ea typeface="Times New Roman" panose="02020603050405020304" pitchFamily="18" charset="0"/>
            </a:rPr>
            <a:t>This has an effect on the current sales and future demand of the stores</a:t>
          </a:r>
          <a:endParaRPr lang="en-IN" sz="2000" kern="1200" dirty="0"/>
        </a:p>
      </dsp:txBody>
      <dsp:txXfrm>
        <a:off x="5496003" y="1339135"/>
        <a:ext cx="2274730" cy="15127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0CB54-A89B-41E3-BD07-6F80FDDA5D7F}" type="datetimeFigureOut">
              <a:rPr lang="en-US" smtClean="0"/>
              <a:t>08-May-23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44913-DF82-441D-BAB0-2DEA9ADBB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77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44913-DF82-441D-BAB0-2DEA9ADBB1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27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844913-DF82-441D-BAB0-2DEA9ADBB1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67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08-May-23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3A383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08-May-23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08-May-23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112" y="6385559"/>
            <a:ext cx="812292" cy="141732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424" y="5867397"/>
            <a:ext cx="11430000" cy="914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08-May-23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08-May-23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7428" y="5559550"/>
            <a:ext cx="11684571" cy="129844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409" y="511505"/>
            <a:ext cx="11435181" cy="3917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1931" y="1636903"/>
            <a:ext cx="10648137" cy="3846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3A3835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08-May-23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425315" cy="6858000"/>
            <a:chOff x="0" y="0"/>
            <a:chExt cx="442531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425142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00683" cy="133045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02043" y="1520012"/>
            <a:ext cx="9220200" cy="151689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82880" marR="5080" indent="-170815" algn="ctr">
              <a:lnSpc>
                <a:spcPts val="5830"/>
              </a:lnSpc>
              <a:spcBef>
                <a:spcPts val="835"/>
              </a:spcBef>
              <a:tabLst>
                <a:tab pos="1764664" algn="l"/>
                <a:tab pos="4068445" algn="l"/>
              </a:tabLst>
            </a:pPr>
            <a:r>
              <a:rPr lang="en-US" sz="3600" b="1" dirty="0">
                <a:solidFill>
                  <a:srgbClr val="FF0000"/>
                </a:solidFill>
              </a:rPr>
              <a:t>On-Shelf Availability Detection 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3600" b="1" dirty="0">
                <a:solidFill>
                  <a:srgbClr val="FF0000"/>
                </a:solidFill>
              </a:rPr>
              <a:t>using YOLOv7</a:t>
            </a:r>
            <a:endParaRPr sz="3600" b="1" dirty="0">
              <a:solidFill>
                <a:srgbClr val="FF0000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92442" y="3895248"/>
            <a:ext cx="1777718" cy="75790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000" b="1" dirty="0">
                <a:latin typeface="Times New Roman"/>
                <a:cs typeface="Times New Roman"/>
              </a:rPr>
              <a:t>R</a:t>
            </a:r>
            <a:r>
              <a:rPr sz="2000" b="1" spc="-10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2</a:t>
            </a:r>
            <a:r>
              <a:rPr sz="2000" b="1" spc="-10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0</a:t>
            </a:r>
            <a:r>
              <a:rPr sz="2000" b="1" spc="-10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E</a:t>
            </a:r>
            <a:r>
              <a:rPr sz="2000" b="1" spc="-114" dirty="0">
                <a:latin typeface="Times New Roman"/>
                <a:cs typeface="Times New Roman"/>
              </a:rPr>
              <a:t> </a:t>
            </a:r>
            <a:r>
              <a:rPr lang="en-US" sz="2000" b="1" dirty="0">
                <a:latin typeface="Times New Roman"/>
                <a:cs typeface="Times New Roman"/>
              </a:rPr>
              <a:t>K 0 2 3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57591" y="3276600"/>
            <a:ext cx="2247421" cy="75790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  <a:tabLst>
                <a:tab pos="984250" algn="l"/>
              </a:tabLst>
            </a:pPr>
            <a:endParaRPr sz="2000" dirty="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  <a:spcBef>
                <a:spcPts val="515"/>
              </a:spcBef>
              <a:tabLst>
                <a:tab pos="1358900" algn="l"/>
              </a:tabLst>
            </a:pPr>
            <a:r>
              <a:rPr lang="en-US" sz="2000" b="1" dirty="0" err="1">
                <a:latin typeface="Times New Roman"/>
                <a:cs typeface="Times New Roman"/>
              </a:rPr>
              <a:t>Prajna</a:t>
            </a:r>
            <a:r>
              <a:rPr lang="en-US" sz="2000" b="1" dirty="0">
                <a:latin typeface="Times New Roman"/>
                <a:cs typeface="Times New Roman"/>
              </a:rPr>
              <a:t> Dutt M D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95194" y="5324001"/>
            <a:ext cx="3273524" cy="873957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  <a:tabLst>
                <a:tab pos="1353820" algn="l"/>
              </a:tabLst>
            </a:pPr>
            <a:r>
              <a:rPr sz="2200" b="1" spc="-5" dirty="0" smtClean="0">
                <a:latin typeface="Times New Roman"/>
                <a:cs typeface="Times New Roman"/>
              </a:rPr>
              <a:t>Project</a:t>
            </a:r>
            <a:r>
              <a:rPr lang="en-US" sz="2200" b="1" dirty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 </a:t>
            </a:r>
            <a:r>
              <a:rPr sz="2200" b="1" spc="-5" dirty="0" smtClean="0">
                <a:latin typeface="Times New Roman"/>
                <a:cs typeface="Times New Roman"/>
              </a:rPr>
              <a:t>Guide</a:t>
            </a:r>
            <a:endParaRPr sz="2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  <a:tabLst>
                <a:tab pos="2058035" algn="l"/>
              </a:tabLst>
            </a:pPr>
            <a:r>
              <a:rPr sz="2200" b="1" spc="-5" dirty="0" smtClean="0">
                <a:latin typeface="Times New Roman"/>
                <a:cs typeface="Times New Roman"/>
              </a:rPr>
              <a:t>Prof</a:t>
            </a:r>
            <a:r>
              <a:rPr lang="en-US" sz="2200" b="1" spc="-155" dirty="0" smtClean="0">
                <a:latin typeface="Times New Roman"/>
                <a:cs typeface="Times New Roman"/>
              </a:rPr>
              <a:t>  </a:t>
            </a:r>
            <a:r>
              <a:rPr lang="en-US" sz="2200" b="1" spc="-155" dirty="0" err="1" smtClean="0">
                <a:latin typeface="Times New Roman"/>
                <a:cs typeface="Times New Roman"/>
              </a:rPr>
              <a:t>Nandini</a:t>
            </a: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20200" y="6197957"/>
            <a:ext cx="2605023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65" dirty="0">
                <a:latin typeface="Roboto Lt"/>
                <a:cs typeface="Roboto Lt"/>
              </a:rPr>
              <a:t>D</a:t>
            </a:r>
            <a:r>
              <a:rPr sz="1600" b="1" i="1" spc="-20" dirty="0">
                <a:latin typeface="Roboto Lt"/>
                <a:cs typeface="Roboto Lt"/>
              </a:rPr>
              <a:t> </a:t>
            </a:r>
            <a:r>
              <a:rPr sz="1600" b="1" i="1" spc="-40" dirty="0">
                <a:latin typeface="Roboto Lt"/>
                <a:cs typeface="Roboto Lt"/>
              </a:rPr>
              <a:t>a</a:t>
            </a:r>
            <a:r>
              <a:rPr sz="1600" b="1" i="1" spc="-5" dirty="0">
                <a:latin typeface="Roboto Lt"/>
                <a:cs typeface="Roboto Lt"/>
              </a:rPr>
              <a:t> </a:t>
            </a:r>
            <a:r>
              <a:rPr sz="1600" b="1" i="1" spc="-35" dirty="0">
                <a:latin typeface="Roboto Lt"/>
                <a:cs typeface="Roboto Lt"/>
              </a:rPr>
              <a:t>t</a:t>
            </a:r>
            <a:r>
              <a:rPr sz="1600" b="1" i="1" spc="-10" dirty="0">
                <a:latin typeface="Roboto Lt"/>
                <a:cs typeface="Roboto Lt"/>
              </a:rPr>
              <a:t> e</a:t>
            </a:r>
            <a:r>
              <a:rPr sz="1600" b="1" i="1" spc="-15" dirty="0">
                <a:latin typeface="Roboto Lt"/>
                <a:cs typeface="Roboto Lt"/>
              </a:rPr>
              <a:t> : </a:t>
            </a:r>
            <a:r>
              <a:rPr lang="en-US" sz="1600" b="1" i="1" spc="-30" dirty="0">
                <a:latin typeface="Roboto Lt"/>
                <a:cs typeface="Roboto Lt"/>
              </a:rPr>
              <a:t>08</a:t>
            </a:r>
            <a:r>
              <a:rPr sz="1600" b="1" i="1" spc="-30" dirty="0">
                <a:latin typeface="Roboto Lt"/>
                <a:cs typeface="Roboto Lt"/>
              </a:rPr>
              <a:t> </a:t>
            </a:r>
            <a:r>
              <a:rPr sz="1600" b="1" i="1" spc="-55" dirty="0">
                <a:latin typeface="Roboto Lt"/>
                <a:cs typeface="Roboto Lt"/>
              </a:rPr>
              <a:t>/</a:t>
            </a:r>
            <a:r>
              <a:rPr sz="1600" b="1" i="1" spc="-15" dirty="0">
                <a:latin typeface="Roboto Lt"/>
                <a:cs typeface="Roboto Lt"/>
              </a:rPr>
              <a:t> </a:t>
            </a:r>
            <a:r>
              <a:rPr sz="1600" b="1" i="1" spc="-30" dirty="0">
                <a:latin typeface="Roboto Lt"/>
                <a:cs typeface="Roboto Lt"/>
              </a:rPr>
              <a:t>0 </a:t>
            </a:r>
            <a:r>
              <a:rPr lang="en-US" sz="1600" b="1" i="1" spc="-30" dirty="0">
                <a:latin typeface="Roboto Lt"/>
                <a:cs typeface="Roboto Lt"/>
              </a:rPr>
              <a:t>5</a:t>
            </a:r>
            <a:r>
              <a:rPr sz="1600" b="1" i="1" spc="-20" dirty="0">
                <a:latin typeface="Roboto Lt"/>
                <a:cs typeface="Roboto Lt"/>
              </a:rPr>
              <a:t> </a:t>
            </a:r>
            <a:r>
              <a:rPr sz="1600" b="1" i="1" spc="-55" dirty="0">
                <a:latin typeface="Roboto Lt"/>
                <a:cs typeface="Roboto Lt"/>
              </a:rPr>
              <a:t>/</a:t>
            </a:r>
            <a:r>
              <a:rPr sz="1600" b="1" i="1" spc="-15" dirty="0">
                <a:latin typeface="Roboto Lt"/>
                <a:cs typeface="Roboto Lt"/>
              </a:rPr>
              <a:t> </a:t>
            </a:r>
            <a:r>
              <a:rPr sz="1600" b="1" i="1" spc="-30" dirty="0">
                <a:latin typeface="Roboto Lt"/>
                <a:cs typeface="Roboto Lt"/>
              </a:rPr>
              <a:t>2 3</a:t>
            </a:r>
            <a:endParaRPr sz="1600" dirty="0">
              <a:latin typeface="Roboto Lt"/>
              <a:cs typeface="Roboto 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helves of candy in a store&#10;&#10;Description automatically generated with low confidence">
            <a:extLst>
              <a:ext uri="{FF2B5EF4-FFF2-40B4-BE49-F238E27FC236}">
                <a16:creationId xmlns:a16="http://schemas.microsoft.com/office/drawing/2014/main" xmlns="" id="{534F9BF3-876D-4AA2-0039-EACC491F4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631" y="800100"/>
            <a:ext cx="7856738" cy="5257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1081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762000"/>
            <a:ext cx="6019800" cy="707886"/>
          </a:xfrm>
        </p:spPr>
        <p:txBody>
          <a:bodyPr/>
          <a:lstStyle/>
          <a:p>
            <a:pPr marL="126364">
              <a:lnSpc>
                <a:spcPct val="100000"/>
              </a:lnSpc>
            </a:pPr>
            <a:r>
              <a:rPr lang="de-DE" sz="2800" b="1" dirty="0">
                <a:solidFill>
                  <a:srgbClr val="C00000"/>
                </a:solidFill>
              </a:rPr>
              <a:t>CONCLUSION &amp; FUTURE WORKS</a:t>
            </a:r>
            <a:r>
              <a:rPr lang="en-US" sz="1800" b="1" dirty="0"/>
              <a:t/>
            </a:r>
            <a:br>
              <a:rPr lang="en-US" sz="1800" b="1" dirty="0"/>
            </a:br>
            <a:endParaRPr lang="en-US" sz="1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C1651C3-F514-6792-D456-C6D28A492FE3}"/>
              </a:ext>
            </a:extLst>
          </p:cNvPr>
          <p:cNvSpPr txBox="1"/>
          <p:nvPr/>
        </p:nvSpPr>
        <p:spPr>
          <a:xfrm>
            <a:off x="1295400" y="1600200"/>
            <a:ext cx="9982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nvestigation using semi-supervised or unsupervised learning techniques.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Solution to avoid manual annotation process.</a:t>
            </a:r>
          </a:p>
          <a:p>
            <a:pPr algn="just"/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Other components of the system can be considered for future development. </a:t>
            </a:r>
            <a:b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Say, the placement of the camera and other input devices, customer hand gesture and posture detection, product placement and identification, and the design of the mobile application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de-DE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9365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8316" y="2967685"/>
            <a:ext cx="545211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0" b="1" spc="-5" dirty="0">
                <a:solidFill>
                  <a:srgbClr val="CC0000"/>
                </a:solidFill>
                <a:latin typeface="Times New Roman"/>
                <a:cs typeface="Times New Roman"/>
              </a:rPr>
              <a:t>THANK</a:t>
            </a:r>
            <a:r>
              <a:rPr sz="7000" b="1" spc="-310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7000" b="1" spc="-5" dirty="0">
                <a:solidFill>
                  <a:srgbClr val="CC0000"/>
                </a:solidFill>
                <a:latin typeface="Times New Roman"/>
                <a:cs typeface="Times New Roman"/>
              </a:rPr>
              <a:t>YOU</a:t>
            </a:r>
            <a:endParaRPr sz="7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89511" y="6119266"/>
            <a:ext cx="155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Roboto Lt"/>
                <a:cs typeface="Roboto Lt"/>
              </a:rPr>
              <a:t>2</a:t>
            </a:r>
            <a:endParaRPr sz="1800">
              <a:latin typeface="Roboto Lt"/>
              <a:cs typeface="Roboto L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4293" y="397891"/>
            <a:ext cx="1562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C55A11"/>
                </a:solidFill>
                <a:latin typeface="Times New Roman"/>
                <a:cs typeface="Times New Roman"/>
              </a:rPr>
              <a:t>AG</a:t>
            </a:r>
            <a:r>
              <a:rPr sz="2800" b="1" spc="-20" dirty="0">
                <a:solidFill>
                  <a:srgbClr val="C55A11"/>
                </a:solidFill>
                <a:latin typeface="Times New Roman"/>
                <a:cs typeface="Times New Roman"/>
              </a:rPr>
              <a:t>E</a:t>
            </a:r>
            <a:r>
              <a:rPr sz="2800" b="1" spc="-5" dirty="0">
                <a:solidFill>
                  <a:srgbClr val="C55A11"/>
                </a:solidFill>
                <a:latin typeface="Times New Roman"/>
                <a:cs typeface="Times New Roman"/>
              </a:rPr>
              <a:t>NDA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6589" y="1152499"/>
            <a:ext cx="6646545" cy="4314451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 Antiqua" panose="02040602050305030304" pitchFamily="18" charset="0"/>
                <a:cs typeface="Calibri" panose="020F0502020204030204" pitchFamily="34" charset="0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 Antiqua" panose="02040602050305030304" pitchFamily="18" charset="0"/>
                <a:cs typeface="Calibri" panose="020F0502020204030204" pitchFamily="34" charset="0"/>
              </a:rPr>
              <a:t>Objective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 Antiqua" panose="02040602050305030304" pitchFamily="18" charset="0"/>
                <a:cs typeface="Calibri" panose="020F0502020204030204" pitchFamily="34" charset="0"/>
              </a:rPr>
              <a:t>Background and Related Works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 Antiqua" panose="02040602050305030304" pitchFamily="18" charset="0"/>
                <a:cs typeface="Calibri" panose="020F0502020204030204" pitchFamily="34" charset="0"/>
              </a:rPr>
              <a:t>Materials and Methods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 Antiqua" panose="02040602050305030304" pitchFamily="18" charset="0"/>
                <a:cs typeface="Calibri" panose="020F0502020204030204" pitchFamily="34" charset="0"/>
              </a:rPr>
              <a:t>Preparation of Dataset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 Antiqua" panose="02040602050305030304" pitchFamily="18" charset="0"/>
                <a:cs typeface="Calibri" panose="020F0502020204030204" pitchFamily="34" charset="0"/>
              </a:rPr>
              <a:t>Model Training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 Antiqua" panose="02040602050305030304" pitchFamily="18" charset="0"/>
                <a:cs typeface="Calibri" panose="020F0502020204030204" pitchFamily="34" charset="0"/>
              </a:rPr>
              <a:t>Performance Evaluation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 Antiqua" panose="02040602050305030304" pitchFamily="18" charset="0"/>
                <a:cs typeface="Calibri" panose="020F0502020204030204" pitchFamily="34" charset="0"/>
              </a:rPr>
              <a:t>Conclusion and Future Works</a:t>
            </a:r>
          </a:p>
          <a:p>
            <a:pPr marL="12066">
              <a:lnSpc>
                <a:spcPct val="150000"/>
              </a:lnSpc>
              <a:spcBef>
                <a:spcPts val="670"/>
              </a:spcBef>
              <a:tabLst>
                <a:tab pos="469265" algn="l"/>
                <a:tab pos="470534" algn="l"/>
              </a:tabLst>
            </a:pP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5" name="Picture Placeholder 6" descr="A picture containing text, outdoor, shop&#10;&#10;Description automatically generated">
            <a:extLst>
              <a:ext uri="{FF2B5EF4-FFF2-40B4-BE49-F238E27FC236}">
                <a16:creationId xmlns:a16="http://schemas.microsoft.com/office/drawing/2014/main" xmlns="" id="{564D6A73-590D-00CA-DE79-F39888BDA9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556" b="10556"/>
          <a:stretch>
            <a:fillRect/>
          </a:stretch>
        </p:blipFill>
        <p:spPr>
          <a:xfrm>
            <a:off x="7543800" y="304800"/>
            <a:ext cx="3551682" cy="2749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7AF26B8-753F-4234-04CA-8EA39DC49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3333350"/>
            <a:ext cx="3551682" cy="23816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600" y="533400"/>
            <a:ext cx="32766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3200" b="1" dirty="0">
                <a:solidFill>
                  <a:srgbClr val="CC0000"/>
                </a:solidFill>
                <a:latin typeface="Times New Roman"/>
                <a:cs typeface="Times New Roman"/>
              </a:rPr>
              <a:t>Introduction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0600" y="1304813"/>
            <a:ext cx="6705600" cy="42601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retail sector - </a:t>
            </a:r>
            <a:r>
              <a:rPr lang="en-US" sz="2400" b="1" dirty="0"/>
              <a:t>significant transition to improve customers' shopping experiences </a:t>
            </a:r>
            <a:r>
              <a:rPr lang="en-US" sz="2400" dirty="0"/>
              <a:t>and to make services as seamless as possible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Optical Detection: </a:t>
            </a:r>
            <a:br>
              <a:rPr lang="en-US" sz="2400" dirty="0"/>
            </a:br>
            <a:r>
              <a:rPr lang="en-US" sz="2400" dirty="0"/>
              <a:t> -restocking methodology</a:t>
            </a:r>
          </a:p>
          <a:p>
            <a:r>
              <a:rPr lang="en-US" sz="2400" dirty="0"/>
              <a:t>      -item interaction</a:t>
            </a:r>
          </a:p>
          <a:p>
            <a:r>
              <a:rPr lang="en-US" sz="2400" dirty="0"/>
              <a:t>      -consumer movement  </a:t>
            </a:r>
          </a:p>
          <a:p>
            <a:r>
              <a:rPr lang="en-US" sz="2400" dirty="0"/>
              <a:t>      -gesture detection</a:t>
            </a:r>
          </a:p>
          <a:p>
            <a:r>
              <a:rPr lang="en-US" sz="2400" dirty="0"/>
              <a:t>      -product recognition on shelves. </a:t>
            </a:r>
          </a:p>
          <a:p>
            <a:endParaRPr lang="en-US" dirty="0"/>
          </a:p>
        </p:txBody>
      </p:sp>
      <p:pic>
        <p:nvPicPr>
          <p:cNvPr id="5" name="Content Placeholder 8" descr="A picture containing text, indoor, people, store&#10;&#10;Description automatically generated">
            <a:extLst>
              <a:ext uri="{FF2B5EF4-FFF2-40B4-BE49-F238E27FC236}">
                <a16:creationId xmlns:a16="http://schemas.microsoft.com/office/drawing/2014/main" xmlns="" id="{8E1374AF-60B6-2745-897D-3B8C23C0B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3" r="2524" b="-6"/>
          <a:stretch/>
        </p:blipFill>
        <p:spPr>
          <a:xfrm>
            <a:off x="8034970" y="786354"/>
            <a:ext cx="3699830" cy="208076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C8B6079-3D39-7425-C1AB-801A5B3EE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655" y="3124200"/>
            <a:ext cx="369983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2F8A5B6-AE6E-077A-732B-3FA66727D410}"/>
              </a:ext>
            </a:extLst>
          </p:cNvPr>
          <p:cNvSpPr txBox="1"/>
          <p:nvPr/>
        </p:nvSpPr>
        <p:spPr>
          <a:xfrm>
            <a:off x="5067300" y="376713"/>
            <a:ext cx="2209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CC0000"/>
                </a:solidFill>
                <a:latin typeface="Times New Roman"/>
                <a:cs typeface="Times New Roman"/>
              </a:rPr>
              <a:t>Objective</a:t>
            </a:r>
            <a:endParaRPr lang="en-IN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D7E3D03-7BAE-CFC6-9374-0B7F9D1B7C5E}"/>
              </a:ext>
            </a:extLst>
          </p:cNvPr>
          <p:cNvSpPr txBox="1"/>
          <p:nvPr/>
        </p:nvSpPr>
        <p:spPr>
          <a:xfrm>
            <a:off x="990600" y="1524000"/>
            <a:ext cx="10363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On-shelf availability (OSA) is the most significant factor of seamless checkout stores.</a:t>
            </a:r>
          </a:p>
          <a:p>
            <a:endParaRPr lang="en-IN" sz="2800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xmlns="" id="{3ED9F9F1-A406-DA66-8E72-091766E33B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77545"/>
              </p:ext>
            </p:extLst>
          </p:nvPr>
        </p:nvGraphicFramePr>
        <p:xfrm>
          <a:off x="2095500" y="2057400"/>
          <a:ext cx="8128000" cy="4191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warehouse&#10;&#10;Description automatically generated with medium confidence">
            <a:extLst>
              <a:ext uri="{FF2B5EF4-FFF2-40B4-BE49-F238E27FC236}">
                <a16:creationId xmlns:a16="http://schemas.microsoft.com/office/drawing/2014/main" xmlns="" id="{583761D4-73DE-7B9A-0129-2AC19384E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32" r="12496"/>
          <a:stretch/>
        </p:blipFill>
        <p:spPr>
          <a:xfrm>
            <a:off x="0" y="1"/>
            <a:ext cx="6438895" cy="6857999"/>
          </a:xfrm>
          <a:custGeom>
            <a:avLst/>
            <a:gdLst>
              <a:gd name="connsiteX0" fmla="*/ 0 w 7037119"/>
              <a:gd name="connsiteY0" fmla="*/ 0 h 6857999"/>
              <a:gd name="connsiteX1" fmla="*/ 6964192 w 7037119"/>
              <a:gd name="connsiteY1" fmla="*/ 0 h 6857999"/>
              <a:gd name="connsiteX2" fmla="*/ 6958160 w 7037119"/>
              <a:gd name="connsiteY2" fmla="*/ 70714 h 6857999"/>
              <a:gd name="connsiteX3" fmla="*/ 6922034 w 7037119"/>
              <a:gd name="connsiteY3" fmla="*/ 154825 h 6857999"/>
              <a:gd name="connsiteX4" fmla="*/ 6864029 w 7037119"/>
              <a:gd name="connsiteY4" fmla="*/ 301580 h 6857999"/>
              <a:gd name="connsiteX5" fmla="*/ 6842156 w 7037119"/>
              <a:gd name="connsiteY5" fmla="*/ 642469 h 6857999"/>
              <a:gd name="connsiteX6" fmla="*/ 6802087 w 7037119"/>
              <a:gd name="connsiteY6" fmla="*/ 818449 h 6857999"/>
              <a:gd name="connsiteX7" fmla="*/ 6798684 w 7037119"/>
              <a:gd name="connsiteY7" fmla="*/ 875396 h 6857999"/>
              <a:gd name="connsiteX8" fmla="*/ 6756983 w 7037119"/>
              <a:gd name="connsiteY8" fmla="*/ 952375 h 6857999"/>
              <a:gd name="connsiteX9" fmla="*/ 6758478 w 7037119"/>
              <a:gd name="connsiteY9" fmla="*/ 972424 h 6857999"/>
              <a:gd name="connsiteX10" fmla="*/ 6752651 w 7037119"/>
              <a:gd name="connsiteY10" fmla="*/ 996407 h 6857999"/>
              <a:gd name="connsiteX11" fmla="*/ 6716997 w 7037119"/>
              <a:gd name="connsiteY11" fmla="*/ 1091248 h 6857999"/>
              <a:gd name="connsiteX12" fmla="*/ 6657090 w 7037119"/>
              <a:gd name="connsiteY12" fmla="*/ 1307489 h 6857999"/>
              <a:gd name="connsiteX13" fmla="*/ 6508075 w 7037119"/>
              <a:gd name="connsiteY13" fmla="*/ 1709568 h 6857999"/>
              <a:gd name="connsiteX14" fmla="*/ 6462759 w 7037119"/>
              <a:gd name="connsiteY14" fmla="*/ 1811874 h 6857999"/>
              <a:gd name="connsiteX15" fmla="*/ 6383790 w 7037119"/>
              <a:gd name="connsiteY15" fmla="*/ 2228963 h 6857999"/>
              <a:gd name="connsiteX16" fmla="*/ 6369096 w 7037119"/>
              <a:gd name="connsiteY16" fmla="*/ 2404942 h 6857999"/>
              <a:gd name="connsiteX17" fmla="*/ 6365696 w 7037119"/>
              <a:gd name="connsiteY17" fmla="*/ 2461889 h 6857999"/>
              <a:gd name="connsiteX18" fmla="*/ 6323990 w 7037119"/>
              <a:gd name="connsiteY18" fmla="*/ 2538869 h 6857999"/>
              <a:gd name="connsiteX19" fmla="*/ 6299971 w 7037119"/>
              <a:gd name="connsiteY19" fmla="*/ 2852842 h 6857999"/>
              <a:gd name="connsiteX20" fmla="*/ 6305256 w 7037119"/>
              <a:gd name="connsiteY20" fmla="*/ 2965146 h 6857999"/>
              <a:gd name="connsiteX21" fmla="*/ 6297430 w 7037119"/>
              <a:gd name="connsiteY21" fmla="*/ 3010980 h 6857999"/>
              <a:gd name="connsiteX22" fmla="*/ 6301903 w 7037119"/>
              <a:gd name="connsiteY22" fmla="*/ 3017531 h 6857999"/>
              <a:gd name="connsiteX23" fmla="*/ 6312288 w 7037119"/>
              <a:gd name="connsiteY23" fmla="*/ 3141762 h 6857999"/>
              <a:gd name="connsiteX24" fmla="*/ 6317307 w 7037119"/>
              <a:gd name="connsiteY24" fmla="*/ 3167974 h 6857999"/>
              <a:gd name="connsiteX25" fmla="*/ 6319343 w 7037119"/>
              <a:gd name="connsiteY25" fmla="*/ 3170223 h 6857999"/>
              <a:gd name="connsiteX26" fmla="*/ 6388791 w 7037119"/>
              <a:gd name="connsiteY26" fmla="*/ 3425292 h 6857999"/>
              <a:gd name="connsiteX27" fmla="*/ 6473625 w 7037119"/>
              <a:gd name="connsiteY27" fmla="*/ 3778499 h 6857999"/>
              <a:gd name="connsiteX28" fmla="*/ 6488572 w 7037119"/>
              <a:gd name="connsiteY28" fmla="*/ 4010514 h 6857999"/>
              <a:gd name="connsiteX29" fmla="*/ 6542727 w 7037119"/>
              <a:gd name="connsiteY29" fmla="*/ 4142824 h 6857999"/>
              <a:gd name="connsiteX30" fmla="*/ 6574700 w 7037119"/>
              <a:gd name="connsiteY30" fmla="*/ 4253089 h 6857999"/>
              <a:gd name="connsiteX31" fmla="*/ 6630782 w 7037119"/>
              <a:gd name="connsiteY31" fmla="*/ 4495230 h 6857999"/>
              <a:gd name="connsiteX32" fmla="*/ 6657121 w 7037119"/>
              <a:gd name="connsiteY32" fmla="*/ 4592798 h 6857999"/>
              <a:gd name="connsiteX33" fmla="*/ 6675304 w 7037119"/>
              <a:gd name="connsiteY33" fmla="*/ 4625784 h 6857999"/>
              <a:gd name="connsiteX34" fmla="*/ 6695194 w 7037119"/>
              <a:gd name="connsiteY34" fmla="*/ 4674587 h 6857999"/>
              <a:gd name="connsiteX35" fmla="*/ 6694674 w 7037119"/>
              <a:gd name="connsiteY35" fmla="*/ 4706669 h 6857999"/>
              <a:gd name="connsiteX36" fmla="*/ 6696125 w 7037119"/>
              <a:gd name="connsiteY36" fmla="*/ 4712312 h 6857999"/>
              <a:gd name="connsiteX37" fmla="*/ 6683308 w 7037119"/>
              <a:gd name="connsiteY37" fmla="*/ 4752491 h 6857999"/>
              <a:gd name="connsiteX38" fmla="*/ 6662625 w 7037119"/>
              <a:gd name="connsiteY38" fmla="*/ 4924134 h 6857999"/>
              <a:gd name="connsiteX39" fmla="*/ 6666282 w 7037119"/>
              <a:gd name="connsiteY39" fmla="*/ 5049729 h 6857999"/>
              <a:gd name="connsiteX40" fmla="*/ 6674923 w 7037119"/>
              <a:gd name="connsiteY40" fmla="*/ 5092608 h 6857999"/>
              <a:gd name="connsiteX41" fmla="*/ 6688949 w 7037119"/>
              <a:gd name="connsiteY41" fmla="*/ 5164561 h 6857999"/>
              <a:gd name="connsiteX42" fmla="*/ 6713476 w 7037119"/>
              <a:gd name="connsiteY42" fmla="*/ 5227429 h 6857999"/>
              <a:gd name="connsiteX43" fmla="*/ 6699741 w 7037119"/>
              <a:gd name="connsiteY43" fmla="*/ 5295738 h 6857999"/>
              <a:gd name="connsiteX44" fmla="*/ 6698438 w 7037119"/>
              <a:gd name="connsiteY44" fmla="*/ 5353315 h 6857999"/>
              <a:gd name="connsiteX45" fmla="*/ 6705394 w 7037119"/>
              <a:gd name="connsiteY45" fmla="*/ 5356747 h 6857999"/>
              <a:gd name="connsiteX46" fmla="*/ 6705941 w 7037119"/>
              <a:gd name="connsiteY46" fmla="*/ 5364029 h 6857999"/>
              <a:gd name="connsiteX47" fmla="*/ 6698760 w 7037119"/>
              <a:gd name="connsiteY47" fmla="*/ 5369188 h 6857999"/>
              <a:gd name="connsiteX48" fmla="*/ 6674560 w 7037119"/>
              <a:gd name="connsiteY48" fmla="*/ 5465115 h 6857999"/>
              <a:gd name="connsiteX49" fmla="*/ 6698322 w 7037119"/>
              <a:gd name="connsiteY49" fmla="*/ 5543278 h 6857999"/>
              <a:gd name="connsiteX50" fmla="*/ 6673987 w 7037119"/>
              <a:gd name="connsiteY50" fmla="*/ 5606762 h 6857999"/>
              <a:gd name="connsiteX51" fmla="*/ 6665359 w 7037119"/>
              <a:gd name="connsiteY51" fmla="*/ 5656986 h 6857999"/>
              <a:gd name="connsiteX52" fmla="*/ 6718420 w 7037119"/>
              <a:gd name="connsiteY52" fmla="*/ 5747675 h 6857999"/>
              <a:gd name="connsiteX53" fmla="*/ 6786357 w 7037119"/>
              <a:gd name="connsiteY53" fmla="*/ 5797270 h 6857999"/>
              <a:gd name="connsiteX54" fmla="*/ 6834299 w 7037119"/>
              <a:gd name="connsiteY54" fmla="*/ 5897781 h 6857999"/>
              <a:gd name="connsiteX55" fmla="*/ 6848771 w 7037119"/>
              <a:gd name="connsiteY55" fmla="*/ 5936497 h 6857999"/>
              <a:gd name="connsiteX56" fmla="*/ 6883460 w 7037119"/>
              <a:gd name="connsiteY56" fmla="*/ 6064046 h 6857999"/>
              <a:gd name="connsiteX57" fmla="*/ 6896072 w 7037119"/>
              <a:gd name="connsiteY57" fmla="*/ 6107188 h 6857999"/>
              <a:gd name="connsiteX58" fmla="*/ 6980725 w 7037119"/>
              <a:gd name="connsiteY58" fmla="*/ 6197444 h 6857999"/>
              <a:gd name="connsiteX59" fmla="*/ 6999028 w 7037119"/>
              <a:gd name="connsiteY59" fmla="*/ 6288610 h 6857999"/>
              <a:gd name="connsiteX60" fmla="*/ 7021306 w 7037119"/>
              <a:gd name="connsiteY60" fmla="*/ 6426700 h 6857999"/>
              <a:gd name="connsiteX61" fmla="*/ 7033259 w 7037119"/>
              <a:gd name="connsiteY61" fmla="*/ 6489284 h 6857999"/>
              <a:gd name="connsiteX62" fmla="*/ 7037119 w 7037119"/>
              <a:gd name="connsiteY62" fmla="*/ 6501140 h 6857999"/>
              <a:gd name="connsiteX63" fmla="*/ 7037119 w 7037119"/>
              <a:gd name="connsiteY63" fmla="*/ 6557754 h 6857999"/>
              <a:gd name="connsiteX64" fmla="*/ 7031649 w 7037119"/>
              <a:gd name="connsiteY64" fmla="*/ 6569925 h 6857999"/>
              <a:gd name="connsiteX65" fmla="*/ 7011548 w 7037119"/>
              <a:gd name="connsiteY65" fmla="*/ 6615002 h 6857999"/>
              <a:gd name="connsiteX66" fmla="*/ 7021837 w 7037119"/>
              <a:gd name="connsiteY66" fmla="*/ 6743644 h 6857999"/>
              <a:gd name="connsiteX67" fmla="*/ 7006394 w 7037119"/>
              <a:gd name="connsiteY67" fmla="*/ 6856390 h 6857999"/>
              <a:gd name="connsiteX68" fmla="*/ 7037119 w 7037119"/>
              <a:gd name="connsiteY68" fmla="*/ 6856494 h 6857999"/>
              <a:gd name="connsiteX69" fmla="*/ 7037119 w 7037119"/>
              <a:gd name="connsiteY69" fmla="*/ 6857999 h 6857999"/>
              <a:gd name="connsiteX70" fmla="*/ 0 w 7037119"/>
              <a:gd name="connsiteY7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  <a:noFill/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xmlns="" id="{073DD017-02AD-AC2A-DA19-E34E39EF41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0" y="381000"/>
            <a:ext cx="4038600" cy="533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800" b="1" spc="-5" dirty="0">
                <a:solidFill>
                  <a:srgbClr val="CC0000"/>
                </a:solidFill>
              </a:rPr>
              <a:t>B</a:t>
            </a:r>
            <a:r>
              <a:rPr lang="en-IN" sz="2800" b="1" spc="-5" dirty="0">
                <a:solidFill>
                  <a:srgbClr val="CC0000"/>
                </a:solidFill>
                <a:latin typeface="Times New Roman"/>
                <a:cs typeface="Times New Roman"/>
              </a:rPr>
              <a:t>ackground Works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CD12884-1E16-C64D-C495-A0328E7852C9}"/>
              </a:ext>
            </a:extLst>
          </p:cNvPr>
          <p:cNvSpPr txBox="1"/>
          <p:nvPr/>
        </p:nvSpPr>
        <p:spPr>
          <a:xfrm>
            <a:off x="6438895" y="1066800"/>
            <a:ext cx="506730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GB" sz="2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anual audits and supervision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RFID (Radio-Frequency Identification technology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Use of weight-sensors.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Supervised machine learning by employing Support Vector Machines.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Deep Learning Algorithms - 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Faster R-CNN, Cascade RCNN.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SURF &amp; SIFT Approach.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YOLOv4, YOLOv5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A1E3753-FF3A-EDF8-D644-66FCA44BD71B}"/>
              </a:ext>
            </a:extLst>
          </p:cNvPr>
          <p:cNvSpPr txBox="1"/>
          <p:nvPr/>
        </p:nvSpPr>
        <p:spPr>
          <a:xfrm>
            <a:off x="7391400" y="762000"/>
            <a:ext cx="381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spc="-5" dirty="0">
                <a:solidFill>
                  <a:srgbClr val="CC0000"/>
                </a:solidFill>
              </a:rPr>
              <a:t>Materials and Methods</a:t>
            </a:r>
            <a:endParaRPr lang="en-IN" sz="2800" dirty="0"/>
          </a:p>
        </p:txBody>
      </p:sp>
      <p:pic>
        <p:nvPicPr>
          <p:cNvPr id="9" name="Picture Placeholder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xmlns="" id="{B586943F-F55F-867F-4EE1-24EE8BDDC2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69" r="8569"/>
          <a:stretch>
            <a:fillRect/>
          </a:stretch>
        </p:blipFill>
        <p:spPr>
          <a:xfrm>
            <a:off x="76200" y="304800"/>
            <a:ext cx="6602106" cy="6248400"/>
          </a:xfrm>
          <a:custGeom>
            <a:avLst/>
            <a:gdLst>
              <a:gd name="connsiteX0" fmla="*/ 0 w 7037119"/>
              <a:gd name="connsiteY0" fmla="*/ 0 h 6857999"/>
              <a:gd name="connsiteX1" fmla="*/ 6964192 w 7037119"/>
              <a:gd name="connsiteY1" fmla="*/ 0 h 6857999"/>
              <a:gd name="connsiteX2" fmla="*/ 6958160 w 7037119"/>
              <a:gd name="connsiteY2" fmla="*/ 70714 h 6857999"/>
              <a:gd name="connsiteX3" fmla="*/ 6922034 w 7037119"/>
              <a:gd name="connsiteY3" fmla="*/ 154825 h 6857999"/>
              <a:gd name="connsiteX4" fmla="*/ 6864029 w 7037119"/>
              <a:gd name="connsiteY4" fmla="*/ 301580 h 6857999"/>
              <a:gd name="connsiteX5" fmla="*/ 6842156 w 7037119"/>
              <a:gd name="connsiteY5" fmla="*/ 642469 h 6857999"/>
              <a:gd name="connsiteX6" fmla="*/ 6802087 w 7037119"/>
              <a:gd name="connsiteY6" fmla="*/ 818449 h 6857999"/>
              <a:gd name="connsiteX7" fmla="*/ 6798684 w 7037119"/>
              <a:gd name="connsiteY7" fmla="*/ 875396 h 6857999"/>
              <a:gd name="connsiteX8" fmla="*/ 6756983 w 7037119"/>
              <a:gd name="connsiteY8" fmla="*/ 952375 h 6857999"/>
              <a:gd name="connsiteX9" fmla="*/ 6758478 w 7037119"/>
              <a:gd name="connsiteY9" fmla="*/ 972424 h 6857999"/>
              <a:gd name="connsiteX10" fmla="*/ 6752651 w 7037119"/>
              <a:gd name="connsiteY10" fmla="*/ 996407 h 6857999"/>
              <a:gd name="connsiteX11" fmla="*/ 6716997 w 7037119"/>
              <a:gd name="connsiteY11" fmla="*/ 1091248 h 6857999"/>
              <a:gd name="connsiteX12" fmla="*/ 6657090 w 7037119"/>
              <a:gd name="connsiteY12" fmla="*/ 1307489 h 6857999"/>
              <a:gd name="connsiteX13" fmla="*/ 6508075 w 7037119"/>
              <a:gd name="connsiteY13" fmla="*/ 1709568 h 6857999"/>
              <a:gd name="connsiteX14" fmla="*/ 6462759 w 7037119"/>
              <a:gd name="connsiteY14" fmla="*/ 1811874 h 6857999"/>
              <a:gd name="connsiteX15" fmla="*/ 6383790 w 7037119"/>
              <a:gd name="connsiteY15" fmla="*/ 2228963 h 6857999"/>
              <a:gd name="connsiteX16" fmla="*/ 6369096 w 7037119"/>
              <a:gd name="connsiteY16" fmla="*/ 2404942 h 6857999"/>
              <a:gd name="connsiteX17" fmla="*/ 6365696 w 7037119"/>
              <a:gd name="connsiteY17" fmla="*/ 2461889 h 6857999"/>
              <a:gd name="connsiteX18" fmla="*/ 6323990 w 7037119"/>
              <a:gd name="connsiteY18" fmla="*/ 2538869 h 6857999"/>
              <a:gd name="connsiteX19" fmla="*/ 6299971 w 7037119"/>
              <a:gd name="connsiteY19" fmla="*/ 2852842 h 6857999"/>
              <a:gd name="connsiteX20" fmla="*/ 6305256 w 7037119"/>
              <a:gd name="connsiteY20" fmla="*/ 2965146 h 6857999"/>
              <a:gd name="connsiteX21" fmla="*/ 6297430 w 7037119"/>
              <a:gd name="connsiteY21" fmla="*/ 3010980 h 6857999"/>
              <a:gd name="connsiteX22" fmla="*/ 6301903 w 7037119"/>
              <a:gd name="connsiteY22" fmla="*/ 3017531 h 6857999"/>
              <a:gd name="connsiteX23" fmla="*/ 6312288 w 7037119"/>
              <a:gd name="connsiteY23" fmla="*/ 3141762 h 6857999"/>
              <a:gd name="connsiteX24" fmla="*/ 6317307 w 7037119"/>
              <a:gd name="connsiteY24" fmla="*/ 3167974 h 6857999"/>
              <a:gd name="connsiteX25" fmla="*/ 6319343 w 7037119"/>
              <a:gd name="connsiteY25" fmla="*/ 3170223 h 6857999"/>
              <a:gd name="connsiteX26" fmla="*/ 6388791 w 7037119"/>
              <a:gd name="connsiteY26" fmla="*/ 3425292 h 6857999"/>
              <a:gd name="connsiteX27" fmla="*/ 6473625 w 7037119"/>
              <a:gd name="connsiteY27" fmla="*/ 3778499 h 6857999"/>
              <a:gd name="connsiteX28" fmla="*/ 6488572 w 7037119"/>
              <a:gd name="connsiteY28" fmla="*/ 4010514 h 6857999"/>
              <a:gd name="connsiteX29" fmla="*/ 6542727 w 7037119"/>
              <a:gd name="connsiteY29" fmla="*/ 4142824 h 6857999"/>
              <a:gd name="connsiteX30" fmla="*/ 6574700 w 7037119"/>
              <a:gd name="connsiteY30" fmla="*/ 4253089 h 6857999"/>
              <a:gd name="connsiteX31" fmla="*/ 6630782 w 7037119"/>
              <a:gd name="connsiteY31" fmla="*/ 4495230 h 6857999"/>
              <a:gd name="connsiteX32" fmla="*/ 6657121 w 7037119"/>
              <a:gd name="connsiteY32" fmla="*/ 4592798 h 6857999"/>
              <a:gd name="connsiteX33" fmla="*/ 6675304 w 7037119"/>
              <a:gd name="connsiteY33" fmla="*/ 4625784 h 6857999"/>
              <a:gd name="connsiteX34" fmla="*/ 6695194 w 7037119"/>
              <a:gd name="connsiteY34" fmla="*/ 4674587 h 6857999"/>
              <a:gd name="connsiteX35" fmla="*/ 6694674 w 7037119"/>
              <a:gd name="connsiteY35" fmla="*/ 4706669 h 6857999"/>
              <a:gd name="connsiteX36" fmla="*/ 6696125 w 7037119"/>
              <a:gd name="connsiteY36" fmla="*/ 4712312 h 6857999"/>
              <a:gd name="connsiteX37" fmla="*/ 6683308 w 7037119"/>
              <a:gd name="connsiteY37" fmla="*/ 4752491 h 6857999"/>
              <a:gd name="connsiteX38" fmla="*/ 6662625 w 7037119"/>
              <a:gd name="connsiteY38" fmla="*/ 4924134 h 6857999"/>
              <a:gd name="connsiteX39" fmla="*/ 6666282 w 7037119"/>
              <a:gd name="connsiteY39" fmla="*/ 5049729 h 6857999"/>
              <a:gd name="connsiteX40" fmla="*/ 6674923 w 7037119"/>
              <a:gd name="connsiteY40" fmla="*/ 5092608 h 6857999"/>
              <a:gd name="connsiteX41" fmla="*/ 6688949 w 7037119"/>
              <a:gd name="connsiteY41" fmla="*/ 5164561 h 6857999"/>
              <a:gd name="connsiteX42" fmla="*/ 6713476 w 7037119"/>
              <a:gd name="connsiteY42" fmla="*/ 5227429 h 6857999"/>
              <a:gd name="connsiteX43" fmla="*/ 6699741 w 7037119"/>
              <a:gd name="connsiteY43" fmla="*/ 5295738 h 6857999"/>
              <a:gd name="connsiteX44" fmla="*/ 6698438 w 7037119"/>
              <a:gd name="connsiteY44" fmla="*/ 5353315 h 6857999"/>
              <a:gd name="connsiteX45" fmla="*/ 6705394 w 7037119"/>
              <a:gd name="connsiteY45" fmla="*/ 5356747 h 6857999"/>
              <a:gd name="connsiteX46" fmla="*/ 6705941 w 7037119"/>
              <a:gd name="connsiteY46" fmla="*/ 5364029 h 6857999"/>
              <a:gd name="connsiteX47" fmla="*/ 6698760 w 7037119"/>
              <a:gd name="connsiteY47" fmla="*/ 5369188 h 6857999"/>
              <a:gd name="connsiteX48" fmla="*/ 6674560 w 7037119"/>
              <a:gd name="connsiteY48" fmla="*/ 5465115 h 6857999"/>
              <a:gd name="connsiteX49" fmla="*/ 6698322 w 7037119"/>
              <a:gd name="connsiteY49" fmla="*/ 5543278 h 6857999"/>
              <a:gd name="connsiteX50" fmla="*/ 6673987 w 7037119"/>
              <a:gd name="connsiteY50" fmla="*/ 5606762 h 6857999"/>
              <a:gd name="connsiteX51" fmla="*/ 6665359 w 7037119"/>
              <a:gd name="connsiteY51" fmla="*/ 5656986 h 6857999"/>
              <a:gd name="connsiteX52" fmla="*/ 6718420 w 7037119"/>
              <a:gd name="connsiteY52" fmla="*/ 5747675 h 6857999"/>
              <a:gd name="connsiteX53" fmla="*/ 6786357 w 7037119"/>
              <a:gd name="connsiteY53" fmla="*/ 5797270 h 6857999"/>
              <a:gd name="connsiteX54" fmla="*/ 6834299 w 7037119"/>
              <a:gd name="connsiteY54" fmla="*/ 5897781 h 6857999"/>
              <a:gd name="connsiteX55" fmla="*/ 6848771 w 7037119"/>
              <a:gd name="connsiteY55" fmla="*/ 5936497 h 6857999"/>
              <a:gd name="connsiteX56" fmla="*/ 6883460 w 7037119"/>
              <a:gd name="connsiteY56" fmla="*/ 6064046 h 6857999"/>
              <a:gd name="connsiteX57" fmla="*/ 6896072 w 7037119"/>
              <a:gd name="connsiteY57" fmla="*/ 6107188 h 6857999"/>
              <a:gd name="connsiteX58" fmla="*/ 6980725 w 7037119"/>
              <a:gd name="connsiteY58" fmla="*/ 6197444 h 6857999"/>
              <a:gd name="connsiteX59" fmla="*/ 6999028 w 7037119"/>
              <a:gd name="connsiteY59" fmla="*/ 6288610 h 6857999"/>
              <a:gd name="connsiteX60" fmla="*/ 7021306 w 7037119"/>
              <a:gd name="connsiteY60" fmla="*/ 6426700 h 6857999"/>
              <a:gd name="connsiteX61" fmla="*/ 7033259 w 7037119"/>
              <a:gd name="connsiteY61" fmla="*/ 6489284 h 6857999"/>
              <a:gd name="connsiteX62" fmla="*/ 7037119 w 7037119"/>
              <a:gd name="connsiteY62" fmla="*/ 6501140 h 6857999"/>
              <a:gd name="connsiteX63" fmla="*/ 7037119 w 7037119"/>
              <a:gd name="connsiteY63" fmla="*/ 6557754 h 6857999"/>
              <a:gd name="connsiteX64" fmla="*/ 7031649 w 7037119"/>
              <a:gd name="connsiteY64" fmla="*/ 6569925 h 6857999"/>
              <a:gd name="connsiteX65" fmla="*/ 7011548 w 7037119"/>
              <a:gd name="connsiteY65" fmla="*/ 6615002 h 6857999"/>
              <a:gd name="connsiteX66" fmla="*/ 7021837 w 7037119"/>
              <a:gd name="connsiteY66" fmla="*/ 6743644 h 6857999"/>
              <a:gd name="connsiteX67" fmla="*/ 7006394 w 7037119"/>
              <a:gd name="connsiteY67" fmla="*/ 6856390 h 6857999"/>
              <a:gd name="connsiteX68" fmla="*/ 7037119 w 7037119"/>
              <a:gd name="connsiteY68" fmla="*/ 6856494 h 6857999"/>
              <a:gd name="connsiteX69" fmla="*/ 7037119 w 7037119"/>
              <a:gd name="connsiteY69" fmla="*/ 6857999 h 6857999"/>
              <a:gd name="connsiteX70" fmla="*/ 0 w 7037119"/>
              <a:gd name="connsiteY7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404AC77-3D97-8B6C-84F0-BBA2AA214350}"/>
              </a:ext>
            </a:extLst>
          </p:cNvPr>
          <p:cNvSpPr txBox="1"/>
          <p:nvPr/>
        </p:nvSpPr>
        <p:spPr>
          <a:xfrm>
            <a:off x="7086600" y="1752600"/>
            <a:ext cx="4572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YOLO "You Only Look Once” : The entire image's prediction is carried out by the algorithm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 a single run,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speeds up performance.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uses fewer resources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 turn minimizes the cost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precision and quickness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3935" y="914400"/>
            <a:ext cx="43929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b="1" spc="-5" dirty="0">
                <a:solidFill>
                  <a:srgbClr val="CC0000"/>
                </a:solidFill>
                <a:latin typeface="Times New Roman"/>
                <a:cs typeface="Times New Roman"/>
              </a:rPr>
              <a:t>Preparation of Dataset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5BA550A-576A-E8B4-40BC-A4D6E62DBC50}"/>
              </a:ext>
            </a:extLst>
          </p:cNvPr>
          <p:cNvSpPr txBox="1"/>
          <p:nvPr/>
        </p:nvSpPr>
        <p:spPr>
          <a:xfrm>
            <a:off x="609600" y="1909338"/>
            <a:ext cx="5181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SKU-110k annotated dataset</a:t>
            </a:r>
            <a:r>
              <a:rPr lang="en-GB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which consists of 11,762 densely packed shelf photos that were captured in a normal retail environment.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Extracted </a:t>
            </a:r>
            <a:r>
              <a:rPr lang="en-GB" sz="200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500</a:t>
            </a:r>
            <a:r>
              <a:rPr lang="en-GB" sz="2000" smtClean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images, </a:t>
            </a:r>
            <a:r>
              <a:rPr lang="en-GB" sz="2000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80% training set &amp; 20% validation set</a:t>
            </a: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en-IN" sz="2000" dirty="0"/>
          </a:p>
        </p:txBody>
      </p:sp>
      <p:pic>
        <p:nvPicPr>
          <p:cNvPr id="6" name="Picture Placeholder 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xmlns="" id="{1B9557E4-2BDB-5B4D-35E0-5B9E1C8147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2" b="4732"/>
          <a:stretch/>
        </p:blipFill>
        <p:spPr bwMode="auto">
          <a:xfrm>
            <a:off x="6290754" y="762000"/>
            <a:ext cx="5291646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C0E78A0-96C1-1021-F029-8FAD6C283BE5}"/>
              </a:ext>
            </a:extLst>
          </p:cNvPr>
          <p:cNvSpPr txBox="1"/>
          <p:nvPr/>
        </p:nvSpPr>
        <p:spPr>
          <a:xfrm>
            <a:off x="4419600" y="304800"/>
            <a:ext cx="6097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spc="-5" dirty="0">
                <a:solidFill>
                  <a:srgbClr val="CC0000"/>
                </a:solidFill>
                <a:latin typeface="Times New Roman"/>
                <a:cs typeface="Times New Roman"/>
              </a:rPr>
              <a:t>Model Training</a:t>
            </a:r>
            <a:endParaRPr lang="en-IN" sz="3200" dirty="0"/>
          </a:p>
        </p:txBody>
      </p:sp>
      <p:pic>
        <p:nvPicPr>
          <p:cNvPr id="5" name="Content Placeholder 11" descr="Table&#10;&#10;Description automatically generated with low confidence">
            <a:extLst>
              <a:ext uri="{FF2B5EF4-FFF2-40B4-BE49-F238E27FC236}">
                <a16:creationId xmlns:a16="http://schemas.microsoft.com/office/drawing/2014/main" xmlns="" id="{8F8D4A15-0A42-3E05-5697-8339706DA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1219200"/>
            <a:ext cx="6702640" cy="32018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xmlns="" id="{0A020601-B2D6-4717-54BF-2D17AC9BF9B3}"/>
              </a:ext>
            </a:extLst>
          </p:cNvPr>
          <p:cNvSpPr txBox="1">
            <a:spLocks/>
          </p:cNvSpPr>
          <p:nvPr/>
        </p:nvSpPr>
        <p:spPr>
          <a:xfrm>
            <a:off x="8382000" y="1371600"/>
            <a:ext cx="2672179" cy="3842381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6400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matplotlib&gt;=3.2.2</a:t>
            </a:r>
            <a:endParaRPr lang="de-DE" sz="6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GB" sz="6400" i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numpy</a:t>
            </a:r>
            <a:r>
              <a:rPr lang="en-GB" sz="6400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&gt;=1.18.5</a:t>
            </a:r>
            <a:endParaRPr lang="de-DE" sz="6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GB" sz="6400" i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opencv</a:t>
            </a:r>
            <a:r>
              <a:rPr lang="en-GB" sz="6400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-python&gt;=4.1.1</a:t>
            </a:r>
            <a:endParaRPr lang="de-DE" sz="6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GB" sz="6400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Pillow&gt;=7.1.2</a:t>
            </a:r>
            <a:endParaRPr lang="de-DE" sz="6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GB" sz="6400" i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PyYAML</a:t>
            </a:r>
            <a:r>
              <a:rPr lang="en-GB" sz="6400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&gt;=5.3.1</a:t>
            </a:r>
            <a:endParaRPr lang="de-DE" sz="6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GB" sz="6400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requests&gt;=2.23.0</a:t>
            </a:r>
            <a:endParaRPr lang="de-DE" sz="6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GB" sz="6400" i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scipy</a:t>
            </a:r>
            <a:r>
              <a:rPr lang="en-GB" sz="6400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&gt;=1.4.1</a:t>
            </a:r>
            <a:endParaRPr lang="de-DE" sz="6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GB" sz="6400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torch&gt;=1.7.0,!=1.12.0</a:t>
            </a:r>
            <a:endParaRPr lang="de-DE" sz="6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GB" sz="6400" i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torchvision</a:t>
            </a:r>
            <a:r>
              <a:rPr lang="en-GB" sz="6400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&gt;=0.8.1,!=0.13.0</a:t>
            </a:r>
            <a:endParaRPr lang="de-DE" sz="64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GB" sz="6400" i="1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tqdm</a:t>
            </a:r>
            <a:r>
              <a:rPr lang="en-GB" sz="6400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&gt;=4.41.0</a:t>
            </a:r>
          </a:p>
          <a:p>
            <a:pPr>
              <a:lnSpc>
                <a:spcPct val="120000"/>
              </a:lnSpc>
            </a:pPr>
            <a:r>
              <a:rPr lang="en-GB" sz="6400" i="1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protobuf</a:t>
            </a:r>
            <a:r>
              <a:rPr lang="en-GB" sz="6400" i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&lt;4.21.3</a:t>
            </a:r>
            <a:r>
              <a:rPr lang="en-GB" sz="1800" i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/>
            </a:r>
            <a:br>
              <a:rPr lang="en-GB" sz="1800" i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</a:b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FEAF308-A3D9-4EEA-E746-774AD3F6A264}"/>
              </a:ext>
            </a:extLst>
          </p:cNvPr>
          <p:cNvSpPr txBox="1"/>
          <p:nvPr/>
        </p:nvSpPr>
        <p:spPr>
          <a:xfrm>
            <a:off x="928955" y="4432195"/>
            <a:ext cx="6097712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RTX A6000 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– 48GB VRAM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NVIDIA Quadro P2000 with 4 GB RAM on a local machine.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Colab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: NVIDIA K80 GPU and 12 GB of RAM.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8973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74293" y="1612895"/>
            <a:ext cx="9893707" cy="3568705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0"/>
              </a:spcBef>
              <a:tabLst>
                <a:tab pos="469265" algn="l"/>
                <a:tab pos="469900" algn="l"/>
              </a:tabLst>
            </a:pPr>
            <a:endParaRPr sz="2400" dirty="0">
              <a:latin typeface="Roboto Lt"/>
              <a:cs typeface="Roboto Lt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xmlns="" id="{12F132BC-1647-EF8F-8A5C-0A9FA88E9D4F}"/>
              </a:ext>
            </a:extLst>
          </p:cNvPr>
          <p:cNvSpPr txBox="1">
            <a:spLocks/>
          </p:cNvSpPr>
          <p:nvPr/>
        </p:nvSpPr>
        <p:spPr>
          <a:xfrm>
            <a:off x="11645900" y="3138488"/>
            <a:ext cx="546100" cy="581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F4F66505-CBE9-4DDE-B6B8-8F5BDC18C943}" type="slidenum">
              <a:rPr lang="en-US" sz="1600" smtClean="0">
                <a:solidFill>
                  <a:prstClr val="black">
                    <a:lumMod val="85000"/>
                    <a:lumOff val="15000"/>
                  </a:prstClr>
                </a:solidFill>
                <a:latin typeface="Bembo"/>
              </a:rPr>
              <a:pPr algn="ctr">
                <a:defRPr/>
              </a:pPr>
              <a:t>9</a:t>
            </a:fld>
            <a:endParaRPr lang="en-US" sz="1600" dirty="0">
              <a:solidFill>
                <a:prstClr val="black">
                  <a:lumMod val="85000"/>
                  <a:lumOff val="15000"/>
                </a:prstClr>
              </a:solidFill>
              <a:latin typeface="Bemb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3D73BE-CC87-0A05-8B7E-F087D3EDBF3C}"/>
              </a:ext>
            </a:extLst>
          </p:cNvPr>
          <p:cNvSpPr txBox="1"/>
          <p:nvPr/>
        </p:nvSpPr>
        <p:spPr>
          <a:xfrm>
            <a:off x="1291119" y="1612895"/>
            <a:ext cx="10098640" cy="1264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600" b="1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!python train</a:t>
            </a:r>
            <a:r>
              <a:rPr lang="en-GB" sz="1600" b="1" dirty="0">
                <a:solidFill>
                  <a:srgbClr val="005C5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.py</a:t>
            </a:r>
            <a:r>
              <a:rPr lang="en-GB" sz="1600" b="1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--device </a:t>
            </a:r>
            <a:r>
              <a:rPr lang="en-GB" sz="1600" b="1" dirty="0">
                <a:solidFill>
                  <a:srgbClr val="8A7B5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GB" sz="1600" b="1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--batch-size </a:t>
            </a:r>
            <a:r>
              <a:rPr lang="en-GB" sz="1600" b="1" dirty="0">
                <a:solidFill>
                  <a:srgbClr val="8A7B5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GB" sz="1600" b="1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--epochs </a:t>
            </a:r>
            <a:r>
              <a:rPr lang="en-GB" sz="1600" b="1" dirty="0">
                <a:solidFill>
                  <a:srgbClr val="8A7B5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GB" sz="1600" b="1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--</a:t>
            </a:r>
            <a:r>
              <a:rPr lang="en-GB" sz="1600" b="1" dirty="0" err="1">
                <a:solidFill>
                  <a:srgbClr val="00979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GB" sz="1600" b="1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dirty="0">
                <a:solidFill>
                  <a:srgbClr val="8A7B5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640</a:t>
            </a:r>
            <a:r>
              <a:rPr lang="de-DE" sz="16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de-DE" sz="16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600" b="1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--data data/</a:t>
            </a:r>
            <a:r>
              <a:rPr lang="en-GB" sz="1600" b="1" dirty="0" err="1">
                <a:solidFill>
                  <a:srgbClr val="434F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custom_data</a:t>
            </a:r>
            <a:r>
              <a:rPr lang="en-GB" sz="1600" b="1" dirty="0" err="1">
                <a:solidFill>
                  <a:srgbClr val="005C5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.yaml</a:t>
            </a:r>
            <a:r>
              <a:rPr lang="en-GB" sz="1600" b="1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--</a:t>
            </a:r>
            <a:r>
              <a:rPr lang="en-GB" sz="1600" b="1" dirty="0" err="1">
                <a:solidFill>
                  <a:srgbClr val="434F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hyp</a:t>
            </a:r>
            <a:r>
              <a:rPr lang="en-GB" sz="1600" b="1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data/</a:t>
            </a:r>
            <a:r>
              <a:rPr lang="en-GB" sz="1600" b="1" dirty="0" err="1">
                <a:solidFill>
                  <a:srgbClr val="434F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hyp</a:t>
            </a:r>
            <a:r>
              <a:rPr lang="en-GB" sz="1600" b="1" dirty="0" err="1">
                <a:solidFill>
                  <a:srgbClr val="005C5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.scratch.custom.yaml</a:t>
            </a:r>
            <a:endParaRPr lang="en-GB" sz="1600" b="1" dirty="0">
              <a:solidFill>
                <a:srgbClr val="005C5F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sz="1600" b="1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</a:t>
            </a:r>
            <a:r>
              <a:rPr lang="en-GB" sz="1600" b="1" dirty="0" err="1">
                <a:solidFill>
                  <a:srgbClr val="434F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cfg</a:t>
            </a:r>
            <a:r>
              <a:rPr lang="en-GB" sz="1600" b="1" dirty="0">
                <a:solidFill>
                  <a:srgbClr val="434F5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dirty="0" err="1">
                <a:solidFill>
                  <a:srgbClr val="434F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cfg</a:t>
            </a:r>
            <a:r>
              <a:rPr lang="en-GB" sz="1600" b="1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/training/yolov7_custom</a:t>
            </a:r>
            <a:r>
              <a:rPr lang="en-GB" sz="1600" b="1" dirty="0">
                <a:solidFill>
                  <a:srgbClr val="005C5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.yaml</a:t>
            </a:r>
            <a:r>
              <a:rPr lang="en-GB" sz="1600" b="1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--weights yolov7</a:t>
            </a:r>
            <a:r>
              <a:rPr lang="en-GB" sz="1600" b="1" dirty="0">
                <a:solidFill>
                  <a:srgbClr val="005C5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.pt</a:t>
            </a:r>
            <a:r>
              <a:rPr lang="en-GB" sz="1600" b="1" dirty="0">
                <a:solidFill>
                  <a:srgbClr val="434F5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--name yolo7x-custom</a:t>
            </a:r>
            <a:endParaRPr lang="de-DE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5EA00E7-5809-E39F-3EA9-94369680819D}"/>
              </a:ext>
            </a:extLst>
          </p:cNvPr>
          <p:cNvSpPr txBox="1"/>
          <p:nvPr/>
        </p:nvSpPr>
        <p:spPr>
          <a:xfrm>
            <a:off x="3924300" y="419567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Performace Evalution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57CA0C64-7DF5-34F8-9ABB-51C1CAFA2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461099"/>
              </p:ext>
            </p:extLst>
          </p:nvPr>
        </p:nvGraphicFramePr>
        <p:xfrm>
          <a:off x="1447800" y="3557557"/>
          <a:ext cx="8839201" cy="19254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3135">
                  <a:extLst>
                    <a:ext uri="{9D8B030D-6E8A-4147-A177-3AD203B41FA5}">
                      <a16:colId xmlns:a16="http://schemas.microsoft.com/office/drawing/2014/main" xmlns="" val="1672043729"/>
                    </a:ext>
                  </a:extLst>
                </a:gridCol>
                <a:gridCol w="947466">
                  <a:extLst>
                    <a:ext uri="{9D8B030D-6E8A-4147-A177-3AD203B41FA5}">
                      <a16:colId xmlns:a16="http://schemas.microsoft.com/office/drawing/2014/main" xmlns="" val="3663658845"/>
                    </a:ext>
                  </a:extLst>
                </a:gridCol>
                <a:gridCol w="1225966">
                  <a:extLst>
                    <a:ext uri="{9D8B030D-6E8A-4147-A177-3AD203B41FA5}">
                      <a16:colId xmlns:a16="http://schemas.microsoft.com/office/drawing/2014/main" xmlns="" val="1007506024"/>
                    </a:ext>
                  </a:extLst>
                </a:gridCol>
                <a:gridCol w="980964">
                  <a:extLst>
                    <a:ext uri="{9D8B030D-6E8A-4147-A177-3AD203B41FA5}">
                      <a16:colId xmlns:a16="http://schemas.microsoft.com/office/drawing/2014/main" xmlns="" val="1164789128"/>
                    </a:ext>
                  </a:extLst>
                </a:gridCol>
                <a:gridCol w="1225008">
                  <a:extLst>
                    <a:ext uri="{9D8B030D-6E8A-4147-A177-3AD203B41FA5}">
                      <a16:colId xmlns:a16="http://schemas.microsoft.com/office/drawing/2014/main" xmlns="" val="954312352"/>
                    </a:ext>
                  </a:extLst>
                </a:gridCol>
                <a:gridCol w="1103464">
                  <a:extLst>
                    <a:ext uri="{9D8B030D-6E8A-4147-A177-3AD203B41FA5}">
                      <a16:colId xmlns:a16="http://schemas.microsoft.com/office/drawing/2014/main" xmlns="" val="2821608006"/>
                    </a:ext>
                  </a:extLst>
                </a:gridCol>
                <a:gridCol w="930242">
                  <a:extLst>
                    <a:ext uri="{9D8B030D-6E8A-4147-A177-3AD203B41FA5}">
                      <a16:colId xmlns:a16="http://schemas.microsoft.com/office/drawing/2014/main" xmlns="" val="4040443149"/>
                    </a:ext>
                  </a:extLst>
                </a:gridCol>
                <a:gridCol w="802956">
                  <a:extLst>
                    <a:ext uri="{9D8B030D-6E8A-4147-A177-3AD203B41FA5}">
                      <a16:colId xmlns:a16="http://schemas.microsoft.com/office/drawing/2014/main" xmlns="" val="1011708522"/>
                    </a:ext>
                  </a:extLst>
                </a:gridCol>
              </a:tblGrid>
              <a:tr h="11210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e-DE" sz="1400" i="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i="0" dirty="0" err="1">
                          <a:effectLst/>
                        </a:rPr>
                        <a:t>Pre-trained</a:t>
                      </a:r>
                      <a:r>
                        <a:rPr lang="de-DE" sz="1400" i="0" dirty="0">
                          <a:effectLst/>
                        </a:rPr>
                        <a:t> Model </a:t>
                      </a:r>
                      <a:r>
                        <a:rPr lang="de-DE" sz="1400" i="0" dirty="0" err="1">
                          <a:effectLst/>
                        </a:rPr>
                        <a:t>weights</a:t>
                      </a:r>
                      <a:endParaRPr lang="de-DE" sz="1100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400" i="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i="0" dirty="0">
                          <a:effectLst/>
                        </a:rPr>
                        <a:t>Batch Size</a:t>
                      </a:r>
                      <a:endParaRPr lang="de-DE" sz="1100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e-DE" sz="1400" i="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i="0" dirty="0">
                          <a:effectLst/>
                        </a:rPr>
                        <a:t>Image</a:t>
                      </a:r>
                      <a:br>
                        <a:rPr lang="de-DE" sz="1400" i="0" dirty="0">
                          <a:effectLst/>
                        </a:rPr>
                      </a:br>
                      <a:r>
                        <a:rPr lang="de-DE" sz="1400" i="0" dirty="0">
                          <a:effectLst/>
                        </a:rPr>
                        <a:t>Size</a:t>
                      </a:r>
                      <a:endParaRPr lang="de-DE" sz="1100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GB" sz="1400" i="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i="0" dirty="0">
                          <a:effectLst/>
                        </a:rPr>
                        <a:t>Number of Epochs: Mean Average Precision</a:t>
                      </a:r>
                      <a:endParaRPr lang="de-DE" sz="1100" i="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i="0" dirty="0">
                          <a:effectLst/>
                        </a:rPr>
                        <a:t> </a:t>
                      </a:r>
                      <a:endParaRPr lang="de-DE" sz="1100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4557074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i="0">
                          <a:effectLst/>
                        </a:rPr>
                        <a:t>epochs</a:t>
                      </a:r>
                      <a:endParaRPr lang="de-DE" sz="1100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0" dirty="0">
                          <a:effectLst/>
                        </a:rPr>
                        <a:t> </a:t>
                      </a:r>
                      <a:endParaRPr lang="de-DE" sz="11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0">
                          <a:effectLst/>
                        </a:rPr>
                        <a:t> </a:t>
                      </a:r>
                      <a:endParaRPr lang="de-DE" sz="11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e-DE" sz="11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0">
                          <a:effectLst/>
                        </a:rPr>
                        <a:t>100</a:t>
                      </a:r>
                      <a:endParaRPr lang="de-DE" sz="11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0">
                          <a:effectLst/>
                        </a:rPr>
                        <a:t>300</a:t>
                      </a:r>
                      <a:endParaRPr lang="de-DE" sz="11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0">
                          <a:effectLst/>
                        </a:rPr>
                        <a:t>600</a:t>
                      </a:r>
                      <a:endParaRPr lang="de-DE" sz="11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0">
                          <a:effectLst/>
                        </a:rPr>
                        <a:t>900</a:t>
                      </a:r>
                      <a:endParaRPr lang="de-DE" sz="11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767686084"/>
                  </a:ext>
                </a:extLst>
              </a:tr>
              <a:tr h="3472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400" i="0">
                          <a:effectLst/>
                        </a:rPr>
                        <a:t>YOLOv7</a:t>
                      </a:r>
                      <a:endParaRPr lang="de-DE" sz="1100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0">
                          <a:effectLst/>
                        </a:rPr>
                        <a:t>4</a:t>
                      </a:r>
                      <a:endParaRPr lang="de-DE" sz="11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0" dirty="0">
                          <a:effectLst/>
                        </a:rPr>
                        <a:t>640</a:t>
                      </a:r>
                      <a:endParaRPr lang="de-DE" sz="11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de-DE" sz="11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0">
                          <a:effectLst/>
                        </a:rPr>
                        <a:t>0.91</a:t>
                      </a:r>
                      <a:endParaRPr lang="de-DE" sz="11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0" dirty="0">
                          <a:effectLst/>
                        </a:rPr>
                        <a:t>0.92</a:t>
                      </a:r>
                      <a:endParaRPr lang="de-DE" sz="11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0" dirty="0">
                          <a:effectLst/>
                        </a:rPr>
                        <a:t>0.93</a:t>
                      </a:r>
                      <a:endParaRPr lang="de-DE" sz="11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i="0" dirty="0">
                          <a:effectLst/>
                        </a:rPr>
                        <a:t>0.87</a:t>
                      </a:r>
                      <a:endParaRPr lang="de-DE" sz="11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9116056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</TotalTime>
  <Words>398</Words>
  <Application>Microsoft Office PowerPoint</Application>
  <PresentationFormat>Widescreen</PresentationFormat>
  <Paragraphs>103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Batang</vt:lpstr>
      <vt:lpstr>Bembo</vt:lpstr>
      <vt:lpstr>Book Antiqua</vt:lpstr>
      <vt:lpstr>Calibri</vt:lpstr>
      <vt:lpstr>Consolas</vt:lpstr>
      <vt:lpstr>Roboto Lt</vt:lpstr>
      <vt:lpstr>Times New Roman</vt:lpstr>
      <vt:lpstr>Office Theme</vt:lpstr>
      <vt:lpstr>On-Shelf Availability Detection  using YOLOv7</vt:lpstr>
      <vt:lpstr>AGENDA</vt:lpstr>
      <vt:lpstr>Introduction</vt:lpstr>
      <vt:lpstr>PowerPoint Presentation</vt:lpstr>
      <vt:lpstr>Background Works</vt:lpstr>
      <vt:lpstr>PowerPoint Presentation</vt:lpstr>
      <vt:lpstr>Preparation of Dataset</vt:lpstr>
      <vt:lpstr>PowerPoint Presentation</vt:lpstr>
      <vt:lpstr>PowerPoint Presentation</vt:lpstr>
      <vt:lpstr>PowerPoint Presentation</vt:lpstr>
      <vt:lpstr>CONCLUSION &amp; FUTURE WORKS 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POORNIMA MAHADEVAPPA</dc:creator>
  <cp:lastModifiedBy>Microsoft account</cp:lastModifiedBy>
  <cp:revision>19</cp:revision>
  <dcterms:created xsi:type="dcterms:W3CDTF">2023-02-24T18:38:31Z</dcterms:created>
  <dcterms:modified xsi:type="dcterms:W3CDTF">2023-05-08T05:23:17Z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2023-02-24T00:00:00Z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2023-02-24T00:00:00Z</vt:filetime>
  </property>
</Properties>
</file>